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EB Garamon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4" name="Clementine Gallo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EBGaramon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EBGaramon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BGaramond-boldItalic.fntdata"/><Relationship Id="rId30" Type="http://schemas.openxmlformats.org/officeDocument/2006/relationships/font" Target="fonts/EBGaramon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27T10:25:38.888">
    <p:pos x="6000" y="0"/>
    <p:text>- Présentation de l'équipe
- Objectifs du pitch : présenter notre travail sur le sujet à re-expliciter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3-27T11:15:53.996">
    <p:pos x="6000" y="0"/>
    <p:text>uniquement la présentation superficielle, pas de technique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3-27T11:16:06.985">
    <p:pos x="6000" y="0"/>
    <p:text>pas de technique, juste des stats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3-27T13:26:55.577">
    <p:pos x="4468" y="2297"/>
    <p:text>Se rappeler qu'on ne peut pas tout prévoir, l'important c'est de savoir rebondir et rester vigilant</p:text>
  </p:cm>
  <p:cm authorId="0" idx="5" dt="2025-03-27T13:25:15.186">
    <p:pos x="3179" y="523"/>
    <p:text>Tout ce qui est sur la dépendance aux LLM / technologie, habitude de tout avoir tout de suite, plus de réflexion
-&gt; Sensibiliser sur ce sujet et mettre des gardes-fou pour éviter d'en arriver là</p:text>
  </p:cm>
  <p:cm authorId="0" idx="6" dt="2025-03-27T13:27:23.760">
    <p:pos x="3503" y="2364"/>
    <p:text>Faire une solution réellement utile et engageante</p:text>
  </p:cm>
  <p:cm authorId="0" idx="7" dt="2025-03-27T13:24:24.498">
    <p:pos x="1122" y="2278"/>
    <p:text>Remplacement des professeurs particuliers et enseignement classique
-&gt; attention à avoir un outil fiable répondant aux attentes et exigences, réellement utile et béénfique</p:text>
  </p:cm>
  <p:cm authorId="0" idx="8" dt="2025-03-27T13:23:01.566">
    <p:pos x="565" y="1342"/>
    <p:text>Gain de temps et d'argent pour les utilisateurs : en bien ou en mal mais ils en gagnent
-&gt; encourager à l'investir dans d'autres activités bénéfiques, montrer combien de temps/argent a été économisé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03-27T11:24:47.955">
    <p:pos x="2230" y="1249"/>
    <p:text>- conditions apprentissage améliorées : feedback immédiat, disponibilité 24h/24 sur tous les appareils -&gt; réduit le temps de révision (-&gt; + de temps libre), moins de déplacement vers biblio, plus d'envie de réviser, d'autonomie ; accessibles pour tous
- augmentation du temps d'écran -&gt; fatigue, impact sur les yeux
- moins de révision groupées, prof particulier
- moins de livre utilisés (qui ont aussi un impact environnemental)</p:text>
  </p:cm>
  <p:cm authorId="0" idx="10" dt="2025-03-27T11:29:32.126">
    <p:pos x="4120" y="1249"/>
    <p:text>- incitation à plus de solutions de ce style, beaucoup d'utilisateurs
- adaptation des structures et enseignants
- nécessite une connexion internet et accès technologie -&gt; creuse les écart
- dépendance aux LLM, perte des compétences de révision par soi même
- trop d'utilisation -&gt; anxiété liée à la performance</p:text>
  </p:cm>
  <p:cm authorId="0" idx="11" dt="2025-03-27T11:21:12.208">
    <p:pos x="701" y="1249"/>
    <p:text>- Pas de déploiement de l'app streamlit donc pas de cloud
- énergie utilisée lors du dev (code, test, recherches web, utilisation llm, stockage)
- empreinte des hardware (matériaux, recyclage futur etc.)
- utilisation par les étudiants (eux aussi hardware) + hébergement sur github avec flux de téléchargement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5-03-27T13:51:10.416">
    <p:pos x="3992" y="1249"/>
    <p:text>Audits de sécurité et d'ethique : le modèle ne dit pas de dingueries
Sondages pour les retours utilisateurs
Mise à jour des données légales</p:text>
  </p:cm>
  <p:cm authorId="0" idx="13" dt="2025-03-27T13:50:31.097">
    <p:pos x="2323" y="1229"/>
    <p:text>Création de compte pour sauvegarder les conversations et les données : permet de cibler les faiblesses et mieux cerner l'utilisateurs</p:text>
  </p:cm>
  <p:cm authorId="0" idx="14" dt="2025-03-27T13:49:57.660">
    <p:pos x="692" y="1249"/>
    <p:text>Well-being : limiter les impacts psychologiques négatifs - limitqe quotidienne du temps d'écran, non affichage des statistiques
Cosmétique : interface personnalisable pour être à l'aise, personnalisation de la personnalité du bot 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3f2f0d823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3f2f0d823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3f2f0d823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3f2f0d823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3f2f0d823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3f2f0d82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3f2f0d823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3f2f0d823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5c520bb8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5c520bb8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3f2f0d823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3f2f0d823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3f2f0d823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3f2f0d823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3f2f0d823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3f2f0d823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3f2f0d823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3f2f0d823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3f2f0d823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3f2f0d823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3f2f0d82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3f2f0d82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3f2f0d823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3f2f0d823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3f2f0d823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43f2f0d823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3f2f0d82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3f2f0d82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3f2f0d82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3f2f0d82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3f2f0d823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3f2f0d823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3f2f0d82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3f2f0d82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3f2f0d82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3f2f0d82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3f2f0d82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3f2f0d82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3f2f0d82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3f2f0d82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7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" name="Google Shape;16;p3" title="b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375" y="969750"/>
            <a:ext cx="13552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96150" y="1152475"/>
            <a:ext cx="773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" name="Google Shape;21;p4" title="bo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98" y="4633400"/>
            <a:ext cx="520075" cy="4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" name="Google Shape;27;p5" title="bo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98" y="4633400"/>
            <a:ext cx="520075" cy="4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" name="Google Shape;31;p6" title="bo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98" y="4633400"/>
            <a:ext cx="520075" cy="4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633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" name="Google Shape;35;p7" title="bo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98" y="4633400"/>
            <a:ext cx="520075" cy="4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" type="body"/>
          </p:nvPr>
        </p:nvSpPr>
        <p:spPr>
          <a:xfrm>
            <a:off x="25215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" name="Google Shape;39;p8" title="bo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98" y="4633400"/>
            <a:ext cx="520075" cy="4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" name="Google Shape;44;p9" title="bo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98" y="4633400"/>
            <a:ext cx="520075" cy="4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" name="Google Shape;47;p10" title="bo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98" y="4633400"/>
            <a:ext cx="520075" cy="4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6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96150" y="1152475"/>
            <a:ext cx="773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"/>
              <a:buChar char="●"/>
              <a:defRPr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○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■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○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■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○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■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2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2.png"/><Relationship Id="rId13" Type="http://schemas.openxmlformats.org/officeDocument/2006/relationships/image" Target="../media/image19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4.xml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3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ctrTitle"/>
          </p:nvPr>
        </p:nvSpPr>
        <p:spPr>
          <a:xfrm>
            <a:off x="311708" y="592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Better call our RAG !</a:t>
            </a:r>
            <a:endParaRPr/>
          </a:p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Désordre Organisé</a:t>
            </a:r>
            <a:endParaRPr i="1"/>
          </a:p>
        </p:txBody>
      </p:sp>
      <p:pic>
        <p:nvPicPr>
          <p:cNvPr id="54" name="Google Shape;54;p11" title="logo data battle.png"/>
          <p:cNvPicPr preferRelativeResize="0"/>
          <p:nvPr/>
        </p:nvPicPr>
        <p:blipFill rotWithShape="1">
          <a:blip r:embed="rId3">
            <a:alphaModFix/>
          </a:blip>
          <a:srcRect b="4791" l="0" r="0" t="4800"/>
          <a:stretch/>
        </p:blipFill>
        <p:spPr>
          <a:xfrm>
            <a:off x="3810228" y="3344600"/>
            <a:ext cx="1523526" cy="14661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/>
        </p:nvSpPr>
        <p:spPr>
          <a:xfrm>
            <a:off x="2896738" y="35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Data battle 2025 </a:t>
            </a:r>
            <a:endParaRPr sz="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 de la solution</a:t>
            </a:r>
            <a:endParaRPr/>
          </a:p>
        </p:txBody>
      </p:sp>
      <p:pic>
        <p:nvPicPr>
          <p:cNvPr id="161" name="Google Shape;161;p20" title="b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375" y="969750"/>
            <a:ext cx="13552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Détails techniques</a:t>
            </a:r>
            <a:endParaRPr/>
          </a:p>
        </p:txBody>
      </p:sp>
      <p:pic>
        <p:nvPicPr>
          <p:cNvPr id="167" name="Google Shape;167;p21" title="b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375" y="969750"/>
            <a:ext cx="13552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Ingénierie des données </a:t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6505050" y="1599725"/>
            <a:ext cx="1532400" cy="1458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Rule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---------------------------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Book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Part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Chapter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Text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Embedding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URL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1545175" y="1599725"/>
            <a:ext cx="1532400" cy="1458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Article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---------------------------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Book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Part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Chapter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Text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Embedding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URL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4018825" y="3296700"/>
            <a:ext cx="1532400" cy="15615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Guidelines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---------------------------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Book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Part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Chapter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Text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Implementations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- URL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76" name="Google Shape;176;p22"/>
          <p:cNvCxnSpPr>
            <a:stCxn id="174" idx="2"/>
            <a:endCxn id="175" idx="1"/>
          </p:cNvCxnSpPr>
          <p:nvPr/>
        </p:nvCxnSpPr>
        <p:spPr>
          <a:xfrm>
            <a:off x="2311375" y="3058625"/>
            <a:ext cx="1707600" cy="10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2"/>
          <p:cNvCxnSpPr>
            <a:stCxn id="175" idx="3"/>
            <a:endCxn id="173" idx="2"/>
          </p:cNvCxnSpPr>
          <p:nvPr/>
        </p:nvCxnSpPr>
        <p:spPr>
          <a:xfrm flipH="1" rot="10800000">
            <a:off x="5551225" y="3058650"/>
            <a:ext cx="1719900" cy="10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2"/>
          <p:cNvCxnSpPr>
            <a:stCxn id="174" idx="3"/>
            <a:endCxn id="173" idx="1"/>
          </p:cNvCxnSpPr>
          <p:nvPr/>
        </p:nvCxnSpPr>
        <p:spPr>
          <a:xfrm>
            <a:off x="3077575" y="2329175"/>
            <a:ext cx="342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1262725" y="2415450"/>
            <a:ext cx="2882700" cy="1311600"/>
          </a:xfrm>
          <a:prstGeom prst="roundRect">
            <a:avLst>
              <a:gd fmla="val 2105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4962650" y="2415450"/>
            <a:ext cx="2882700" cy="762600"/>
          </a:xfrm>
          <a:prstGeom prst="roundRect">
            <a:avLst>
              <a:gd fmla="val 2105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Développement du frontend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900" y="1155775"/>
            <a:ext cx="1916351" cy="11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1395425" y="2527350"/>
            <a:ext cx="28317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Multi-pages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Fonctionnalités intuitives et utiles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Interface engageante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815313" y="807050"/>
            <a:ext cx="1311575" cy="13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88150" y="2596650"/>
            <a:ext cx="2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Identité de l’application faite maison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bob ross is sitting in front of an easel painting a picture and saying `` i love paints '' . (fourni par Tenor)"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550" y="3474875"/>
            <a:ext cx="1744800" cy="147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>
            <a:off x="2213675" y="1182750"/>
            <a:ext cx="5017200" cy="3345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699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</a:t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254038" y="2149350"/>
            <a:ext cx="934200" cy="477000"/>
          </a:xfrm>
          <a:prstGeom prst="roundRect">
            <a:avLst>
              <a:gd fmla="val 21056" name="adj"/>
            </a:avLst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B Garamond"/>
                <a:ea typeface="EB Garamond"/>
                <a:cs typeface="EB Garamond"/>
                <a:sym typeface="EB Garamond"/>
              </a:rPr>
              <a:t>Retriever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5254050" y="1533463"/>
            <a:ext cx="934200" cy="333900"/>
          </a:xfrm>
          <a:prstGeom prst="roundRect">
            <a:avLst>
              <a:gd fmla="val 21056" name="adj"/>
            </a:avLst>
          </a:prstGeom>
          <a:solidFill>
            <a:srgbClr val="EAD1D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B Garamond"/>
                <a:ea typeface="EB Garamond"/>
                <a:cs typeface="EB Garamond"/>
                <a:sym typeface="EB Garamond"/>
              </a:rPr>
              <a:t>Reranker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5068200" y="3120500"/>
            <a:ext cx="1302300" cy="967500"/>
          </a:xfrm>
          <a:prstGeom prst="roundRect">
            <a:avLst>
              <a:gd fmla="val 21056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B Garamond"/>
                <a:ea typeface="EB Garamond"/>
                <a:cs typeface="EB Garamond"/>
                <a:sym typeface="EB Garamond"/>
              </a:rPr>
              <a:t>LLM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947200" y="2141475"/>
            <a:ext cx="934200" cy="477000"/>
          </a:xfrm>
          <a:prstGeom prst="roundRect">
            <a:avLst>
              <a:gd fmla="val 21056" name="adj"/>
            </a:avLst>
          </a:prstGeom>
          <a:solidFill>
            <a:srgbClr val="EBA0AC">
              <a:alpha val="386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Answer assessment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01" name="Google Shape;201;p24"/>
          <p:cNvCxnSpPr>
            <a:stCxn id="200" idx="3"/>
            <a:endCxn id="197" idx="1"/>
          </p:cNvCxnSpPr>
          <p:nvPr/>
        </p:nvCxnSpPr>
        <p:spPr>
          <a:xfrm>
            <a:off x="1881400" y="2379975"/>
            <a:ext cx="33726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2" name="Google Shape;202;p24"/>
          <p:cNvCxnSpPr>
            <a:stCxn id="197" idx="0"/>
            <a:endCxn id="198" idx="2"/>
          </p:cNvCxnSpPr>
          <p:nvPr/>
        </p:nvCxnSpPr>
        <p:spPr>
          <a:xfrm rot="10800000">
            <a:off x="5721138" y="1867350"/>
            <a:ext cx="0" cy="2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 flipH="1">
            <a:off x="6370125" y="3597500"/>
            <a:ext cx="1247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4" name="Google Shape;204;p24"/>
          <p:cNvCxnSpPr>
            <a:stCxn id="197" idx="3"/>
            <a:endCxn id="198" idx="3"/>
          </p:cNvCxnSpPr>
          <p:nvPr/>
        </p:nvCxnSpPr>
        <p:spPr>
          <a:xfrm flipH="1" rot="10800000">
            <a:off x="6188238" y="1700550"/>
            <a:ext cx="600" cy="687300"/>
          </a:xfrm>
          <a:prstGeom prst="bentConnector3">
            <a:avLst>
              <a:gd fmla="val 396895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4"/>
          <p:cNvSpPr/>
          <p:nvPr/>
        </p:nvSpPr>
        <p:spPr>
          <a:xfrm>
            <a:off x="3307575" y="3364400"/>
            <a:ext cx="513300" cy="4770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2940375" y="3841400"/>
            <a:ext cx="1247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Questions database</a:t>
            </a:r>
            <a:endParaRPr sz="11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07" name="Google Shape;207;p24"/>
          <p:cNvCxnSpPr>
            <a:endCxn id="205" idx="2"/>
          </p:cNvCxnSpPr>
          <p:nvPr/>
        </p:nvCxnSpPr>
        <p:spPr>
          <a:xfrm>
            <a:off x="1888575" y="3599000"/>
            <a:ext cx="1419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/>
          <p:cNvCxnSpPr>
            <a:stCxn id="205" idx="4"/>
          </p:cNvCxnSpPr>
          <p:nvPr/>
        </p:nvCxnSpPr>
        <p:spPr>
          <a:xfrm>
            <a:off x="3820875" y="3602900"/>
            <a:ext cx="12279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9" name="Google Shape;209;p24"/>
          <p:cNvSpPr/>
          <p:nvPr/>
        </p:nvSpPr>
        <p:spPr>
          <a:xfrm>
            <a:off x="972900" y="3362450"/>
            <a:ext cx="908400" cy="477000"/>
          </a:xfrm>
          <a:prstGeom prst="roundRect">
            <a:avLst>
              <a:gd fmla="val 21056" name="adj"/>
            </a:avLst>
          </a:prstGeom>
          <a:solidFill>
            <a:srgbClr val="EBA0AC">
              <a:alpha val="386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Question generation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7617825" y="3365750"/>
            <a:ext cx="934200" cy="477000"/>
          </a:xfrm>
          <a:prstGeom prst="roundRect">
            <a:avLst>
              <a:gd fmla="val 21056" name="adj"/>
            </a:avLst>
          </a:prstGeom>
          <a:solidFill>
            <a:srgbClr val="EBA0AC">
              <a:alpha val="386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EB Garamond"/>
                <a:ea typeface="EB Garamond"/>
                <a:cs typeface="EB Garamond"/>
                <a:sym typeface="EB Garamond"/>
              </a:rPr>
              <a:t>Output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3307575" y="2141475"/>
            <a:ext cx="513300" cy="4770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12" name="Google Shape;212;p24"/>
          <p:cNvCxnSpPr>
            <a:stCxn id="197" idx="2"/>
            <a:endCxn id="199" idx="0"/>
          </p:cNvCxnSpPr>
          <p:nvPr/>
        </p:nvCxnSpPr>
        <p:spPr>
          <a:xfrm flipH="1">
            <a:off x="5719338" y="2626350"/>
            <a:ext cx="1800" cy="4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3" name="Google Shape;213;p24"/>
          <p:cNvSpPr txBox="1"/>
          <p:nvPr/>
        </p:nvSpPr>
        <p:spPr>
          <a:xfrm>
            <a:off x="2751875" y="2571750"/>
            <a:ext cx="1631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Vector document database</a:t>
            </a:r>
            <a:endParaRPr sz="11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6234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du modèle</a:t>
            </a:r>
            <a:endParaRPr/>
          </a:p>
        </p:txBody>
      </p:sp>
      <p:pic>
        <p:nvPicPr>
          <p:cNvPr id="219" name="Google Shape;219;p25" title="reranker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975" y="624050"/>
            <a:ext cx="3859446" cy="23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 title="retriever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325" y="650112"/>
            <a:ext cx="3772677" cy="22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 title="rag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825" y="2967824"/>
            <a:ext cx="3579325" cy="21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 title="rags_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5575" y="2967824"/>
            <a:ext cx="3579325" cy="21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 title="retrievers.png"/>
          <p:cNvPicPr preferRelativeResize="0"/>
          <p:nvPr/>
        </p:nvPicPr>
        <p:blipFill rotWithShape="1">
          <a:blip r:embed="rId7">
            <a:alphaModFix/>
          </a:blip>
          <a:srcRect b="78643" l="86527" r="2396" t="7353"/>
          <a:stretch/>
        </p:blipFill>
        <p:spPr>
          <a:xfrm>
            <a:off x="4120950" y="182050"/>
            <a:ext cx="988877" cy="814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75" y="-2254125"/>
            <a:ext cx="8098450" cy="80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6234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du modèle</a:t>
            </a:r>
            <a:endParaRPr/>
          </a:p>
        </p:txBody>
      </p:sp>
      <p:pic>
        <p:nvPicPr>
          <p:cNvPr id="234" name="Google Shape;234;p27" title="eco_rag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926" y="2931450"/>
            <a:ext cx="3686149" cy="221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 title="eco_retriever + ms-marco-minilm-l-6-v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1250" y="650100"/>
            <a:ext cx="3859446" cy="23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 title="eco_retriever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325" y="650112"/>
            <a:ext cx="3772677" cy="22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 title="eco_rag.png"/>
          <p:cNvPicPr preferRelativeResize="0"/>
          <p:nvPr/>
        </p:nvPicPr>
        <p:blipFill rotWithShape="1">
          <a:blip r:embed="rId6">
            <a:alphaModFix/>
          </a:blip>
          <a:srcRect b="81665" l="8345" r="79587" t="7993"/>
          <a:stretch/>
        </p:blipFill>
        <p:spPr>
          <a:xfrm>
            <a:off x="6906550" y="3776100"/>
            <a:ext cx="1246100" cy="640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 futures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3688150" y="1329450"/>
            <a:ext cx="2301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Fonctionnalités</a:t>
            </a:r>
            <a:endParaRPr b="1"/>
          </a:p>
        </p:txBody>
      </p:sp>
      <p:sp>
        <p:nvSpPr>
          <p:cNvPr id="248" name="Google Shape;248;p29"/>
          <p:cNvSpPr txBox="1"/>
          <p:nvPr/>
        </p:nvSpPr>
        <p:spPr>
          <a:xfrm>
            <a:off x="3688150" y="1951625"/>
            <a:ext cx="2301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🔧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Création de compte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🔧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Importation des documents personnels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🔧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Cibler les faiblesses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EB Garamond"/>
              <a:buChar char="🔧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Accessibilité multi-</a:t>
            </a: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plateforme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6337850" y="1361575"/>
            <a:ext cx="2301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Amélioration continue</a:t>
            </a:r>
            <a:endParaRPr b="1"/>
          </a:p>
        </p:txBody>
      </p:sp>
      <p:sp>
        <p:nvSpPr>
          <p:cNvPr id="250" name="Google Shape;250;p29"/>
          <p:cNvSpPr txBox="1"/>
          <p:nvPr/>
        </p:nvSpPr>
        <p:spPr>
          <a:xfrm>
            <a:off x="6337850" y="1983750"/>
            <a:ext cx="2301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Audits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Retours utilisateurs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Mises à jour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RLHF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Agentic RAG w/ tool calling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1038450" y="1361575"/>
            <a:ext cx="2301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Expérience utilisateur</a:t>
            </a:r>
            <a:endParaRPr b="1"/>
          </a:p>
        </p:txBody>
      </p:sp>
      <p:sp>
        <p:nvSpPr>
          <p:cNvPr id="252" name="Google Shape;252;p29"/>
          <p:cNvSpPr txBox="1"/>
          <p:nvPr/>
        </p:nvSpPr>
        <p:spPr>
          <a:xfrm>
            <a:off x="1099250" y="1983750"/>
            <a:ext cx="2078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✨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Well-</a:t>
            </a: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being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EB Garamond"/>
              <a:buChar char="✨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Cosmétique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3" name="Google Shape;253;p29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 futures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ctrTitle"/>
          </p:nvPr>
        </p:nvSpPr>
        <p:spPr>
          <a:xfrm>
            <a:off x="311708" y="290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de nous avoir écoutés !</a:t>
            </a:r>
            <a:endParaRPr/>
          </a:p>
        </p:txBody>
      </p:sp>
      <p:sp>
        <p:nvSpPr>
          <p:cNvPr id="264" name="Google Shape;264;p31"/>
          <p:cNvSpPr txBox="1"/>
          <p:nvPr>
            <p:ph idx="1" type="subTitle"/>
          </p:nvPr>
        </p:nvSpPr>
        <p:spPr>
          <a:xfrm>
            <a:off x="311700" y="2343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Désordre Organisé</a:t>
            </a:r>
            <a:endParaRPr i="1"/>
          </a:p>
        </p:txBody>
      </p:sp>
      <p:pic>
        <p:nvPicPr>
          <p:cNvPr id="265" name="Google Shape;265;p31" title="logo data battle.png"/>
          <p:cNvPicPr preferRelativeResize="0"/>
          <p:nvPr/>
        </p:nvPicPr>
        <p:blipFill rotWithShape="1">
          <a:blip r:embed="rId3">
            <a:alphaModFix/>
          </a:blip>
          <a:srcRect b="4791" l="0" r="0" t="4800"/>
          <a:stretch/>
        </p:blipFill>
        <p:spPr>
          <a:xfrm>
            <a:off x="3579800" y="2967075"/>
            <a:ext cx="1984400" cy="190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notre solution</a:t>
            </a:r>
            <a:endParaRPr/>
          </a:p>
        </p:txBody>
      </p:sp>
      <p:pic>
        <p:nvPicPr>
          <p:cNvPr id="66" name="Google Shape;66;p13" title="bo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375" y="969750"/>
            <a:ext cx="13552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4"/>
          <p:cNvGrpSpPr/>
          <p:nvPr/>
        </p:nvGrpSpPr>
        <p:grpSpPr>
          <a:xfrm>
            <a:off x="3564144" y="909790"/>
            <a:ext cx="2078846" cy="2868007"/>
            <a:chOff x="3478375" y="1321200"/>
            <a:chExt cx="2301900" cy="2592900"/>
          </a:xfrm>
        </p:grpSpPr>
        <p:sp>
          <p:nvSpPr>
            <p:cNvPr id="72" name="Google Shape;72;p14"/>
            <p:cNvSpPr/>
            <p:nvPr/>
          </p:nvSpPr>
          <p:spPr>
            <a:xfrm>
              <a:off x="3478375" y="1321200"/>
              <a:ext cx="2301900" cy="25929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Application complète</a:t>
              </a:r>
              <a:endParaRPr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3714575" y="2263491"/>
              <a:ext cx="1684500" cy="255900"/>
            </a:xfrm>
            <a:prstGeom prst="wedgeRoundRectCallout">
              <a:avLst>
                <a:gd fmla="val -56543" name="adj1"/>
                <a:gd fmla="val 34437" name="adj2"/>
                <a:gd fmla="val 0" name="adj3"/>
              </a:avLst>
            </a:prstGeom>
            <a:noFill/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695000" y="2974991"/>
              <a:ext cx="1684500" cy="255900"/>
            </a:xfrm>
            <a:prstGeom prst="wedgeRoundRectCallout">
              <a:avLst>
                <a:gd fmla="val -56543" name="adj1"/>
                <a:gd fmla="val 34437" name="adj2"/>
                <a:gd fmla="val 0" name="adj3"/>
              </a:avLst>
            </a:prstGeom>
            <a:noFill/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904725" y="2619241"/>
              <a:ext cx="1684500" cy="255900"/>
            </a:xfrm>
            <a:prstGeom prst="wedgeRoundRectCallout">
              <a:avLst>
                <a:gd fmla="val 56965" name="adj1"/>
                <a:gd fmla="val 41891" name="adj2"/>
                <a:gd fmla="val 0" name="adj3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636504" y="3462970"/>
              <a:ext cx="1977600" cy="2559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latin typeface="EB Garamond"/>
                  <a:ea typeface="EB Garamond"/>
                  <a:cs typeface="EB Garamond"/>
                  <a:sym typeface="EB Garamond"/>
                </a:rPr>
                <a:t>Type your message…</a:t>
              </a:r>
              <a:endParaRPr sz="1000"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pic>
        <p:nvPicPr>
          <p:cNvPr id="77" name="Google Shape;77;p14" title="b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63" y="1918175"/>
            <a:ext cx="1197925" cy="10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222563" y="1339900"/>
            <a:ext cx="23019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Technologie RAG</a:t>
            </a:r>
            <a:endParaRPr b="1" sz="15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9" name="Google Shape;79;p14" title="stickma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500" y="1668725"/>
            <a:ext cx="2191225" cy="3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682638" y="1339900"/>
            <a:ext cx="23019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Utilisateur</a:t>
            </a:r>
            <a:endParaRPr b="1" sz="15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4048250" y="1416850"/>
            <a:ext cx="422700" cy="36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〽</a:t>
            </a:r>
            <a:endParaRPr sz="2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4672000" y="1416850"/>
            <a:ext cx="422700" cy="36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🖹</a:t>
            </a:r>
            <a:endParaRPr sz="19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6540725" y="2827475"/>
            <a:ext cx="1960500" cy="644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041350" y="695975"/>
            <a:ext cx="2412000" cy="10026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 flipH="1" rot="10800000">
            <a:off x="815350" y="2467975"/>
            <a:ext cx="7967400" cy="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5"/>
          <p:cNvCxnSpPr/>
          <p:nvPr/>
        </p:nvCxnSpPr>
        <p:spPr>
          <a:xfrm rot="10800000">
            <a:off x="1677550" y="1698575"/>
            <a:ext cx="6900" cy="769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1" name="Google Shape;91;p15"/>
          <p:cNvCxnSpPr/>
          <p:nvPr/>
        </p:nvCxnSpPr>
        <p:spPr>
          <a:xfrm rot="10800000">
            <a:off x="5247350" y="1767875"/>
            <a:ext cx="0" cy="700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2" name="Google Shape;92;p15"/>
          <p:cNvCxnSpPr/>
          <p:nvPr/>
        </p:nvCxnSpPr>
        <p:spPr>
          <a:xfrm>
            <a:off x="3119150" y="2468075"/>
            <a:ext cx="300" cy="526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3" name="Google Shape;93;p15"/>
          <p:cNvCxnSpPr/>
          <p:nvPr/>
        </p:nvCxnSpPr>
        <p:spPr>
          <a:xfrm>
            <a:off x="7520825" y="2468075"/>
            <a:ext cx="300" cy="332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1341850" y="2468075"/>
            <a:ext cx="678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fr" sz="1600">
                <a:solidFill>
                  <a:schemeClr val="accent2"/>
                </a:solidFill>
              </a:rPr>
              <a:t>J1</a:t>
            </a:r>
            <a:endParaRPr b="1" i="1" sz="1600">
              <a:solidFill>
                <a:schemeClr val="accent2"/>
              </a:solidFill>
            </a:endParaRPr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776700" y="2032475"/>
            <a:ext cx="678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fr" sz="1600">
                <a:solidFill>
                  <a:schemeClr val="accent2"/>
                </a:solidFill>
              </a:rPr>
              <a:t>J7</a:t>
            </a:r>
            <a:endParaRPr b="1" i="1" sz="1600">
              <a:solidFill>
                <a:schemeClr val="accent2"/>
              </a:solidFill>
            </a:endParaRPr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4904750" y="2468075"/>
            <a:ext cx="678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fr" sz="1600">
                <a:solidFill>
                  <a:schemeClr val="accent2"/>
                </a:solidFill>
              </a:rPr>
              <a:t>J14</a:t>
            </a:r>
            <a:endParaRPr b="1" i="1" sz="1600">
              <a:solidFill>
                <a:schemeClr val="accent2"/>
              </a:solidFill>
            </a:endParaRPr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7188725" y="2032475"/>
            <a:ext cx="678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fr" sz="1600">
                <a:solidFill>
                  <a:schemeClr val="accent2"/>
                </a:solidFill>
              </a:rPr>
              <a:t>J19</a:t>
            </a:r>
            <a:endParaRPr b="1" i="1" sz="1600">
              <a:solidFill>
                <a:schemeClr val="accent2"/>
              </a:solidFill>
            </a:endParaRPr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48600" y="929200"/>
            <a:ext cx="18648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/>
              <a:t>Présentation de l’équipe et étude du sujet</a:t>
            </a:r>
            <a:endParaRPr sz="1300"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1968500" y="3064125"/>
            <a:ext cx="22947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Extractions des données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300"/>
              <a:t>Conception de l’interface</a:t>
            </a:r>
            <a:endParaRPr sz="130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119350" y="710825"/>
            <a:ext cx="2256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/>
              <a:t>Fin de l’extraction des données</a:t>
            </a:r>
            <a:br>
              <a:rPr lang="fr" sz="1300"/>
            </a:br>
            <a:br>
              <a:rPr lang="fr" sz="1300"/>
            </a:br>
            <a:r>
              <a:rPr lang="fr" sz="1300"/>
              <a:t>Création du pipeline du RAG, metrics &amp; benchmarks</a:t>
            </a:r>
            <a:endParaRPr sz="1300"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6588575" y="2827475"/>
            <a:ext cx="18648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/>
              <a:t>Présentation du projet</a:t>
            </a:r>
            <a:endParaRPr sz="1300"/>
          </a:p>
        </p:txBody>
      </p:sp>
      <p:pic>
        <p:nvPicPr>
          <p:cNvPr descr="a cat is playing with an apple laptop on a table (fourni par Tenor)"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000" y="3125275"/>
            <a:ext cx="1663800" cy="1663800"/>
          </a:xfrm>
          <a:prstGeom prst="roundRect">
            <a:avLst>
              <a:gd fmla="val 36463" name="adj"/>
            </a:avLst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700750" y="929200"/>
            <a:ext cx="1960500" cy="644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139050" y="3026175"/>
            <a:ext cx="1960500" cy="845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Données récupérées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5074950" y="3146650"/>
            <a:ext cx="39165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🚀"/>
            </a:pPr>
            <a:r>
              <a:rPr lang="fr"/>
              <a:t>&gt; 1000 questions-réponses extraites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🚀"/>
            </a:pPr>
            <a:r>
              <a:rPr lang="fr"/>
              <a:t>49 documents traités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🚀"/>
            </a:pPr>
            <a:r>
              <a:rPr lang="fr"/>
              <a:t>17 types de documents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49" y="1186775"/>
            <a:ext cx="1414293" cy="18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000" y="1488150"/>
            <a:ext cx="3854100" cy="2167200"/>
          </a:xfrm>
          <a:prstGeom prst="roundRect">
            <a:avLst>
              <a:gd fmla="val 4845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Identification des risques et effets</a:t>
            </a:r>
            <a:endParaRPr/>
          </a:p>
        </p:txBody>
      </p:sp>
      <p:pic>
        <p:nvPicPr>
          <p:cNvPr id="118" name="Google Shape;118;p17" title="b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375" y="969750"/>
            <a:ext cx="13552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46264" l="4477" r="2827" t="1458"/>
          <a:stretch/>
        </p:blipFill>
        <p:spPr>
          <a:xfrm>
            <a:off x="897175" y="2130838"/>
            <a:ext cx="1264500" cy="129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5">
            <a:alphaModFix/>
          </a:blip>
          <a:srcRect b="44285" l="3549" r="2057" t="2029"/>
          <a:stretch/>
        </p:blipFill>
        <p:spPr>
          <a:xfrm>
            <a:off x="885637" y="729338"/>
            <a:ext cx="1287600" cy="130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6">
            <a:alphaModFix/>
          </a:blip>
          <a:srcRect b="49306" l="4889" r="4727" t="1846"/>
          <a:stretch/>
        </p:blipFill>
        <p:spPr>
          <a:xfrm>
            <a:off x="5047875" y="831740"/>
            <a:ext cx="1224900" cy="117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7">
            <a:alphaModFix/>
          </a:blip>
          <a:srcRect b="38421" l="5610" r="4614" t="1460"/>
          <a:stretch/>
        </p:blipFill>
        <p:spPr>
          <a:xfrm>
            <a:off x="1781424" y="3616459"/>
            <a:ext cx="1138500" cy="134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8">
            <a:alphaModFix/>
          </a:blip>
          <a:srcRect b="41931" l="4355" r="3766" t="2383"/>
          <a:stretch/>
        </p:blipFill>
        <p:spPr>
          <a:xfrm>
            <a:off x="5091225" y="2109288"/>
            <a:ext cx="1138200" cy="124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9">
            <a:alphaModFix/>
          </a:blip>
          <a:srcRect b="47538" l="3896" r="5285" t="2225"/>
          <a:stretch/>
        </p:blipFill>
        <p:spPr>
          <a:xfrm>
            <a:off x="7463325" y="792888"/>
            <a:ext cx="1239000" cy="124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10">
            <a:alphaModFix/>
          </a:blip>
          <a:srcRect b="46015" l="3716" r="3596" t="1485"/>
          <a:stretch/>
        </p:blipFill>
        <p:spPr>
          <a:xfrm>
            <a:off x="2628425" y="1381400"/>
            <a:ext cx="1264500" cy="132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11">
            <a:alphaModFix/>
          </a:blip>
          <a:srcRect b="48730" l="4041" r="3271" t="2174"/>
          <a:stretch/>
        </p:blipFill>
        <p:spPr>
          <a:xfrm>
            <a:off x="7488700" y="2109288"/>
            <a:ext cx="1264500" cy="124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12">
            <a:alphaModFix/>
          </a:blip>
          <a:srcRect b="42983" l="3914" r="5267" t="2177"/>
          <a:stretch/>
        </p:blipFill>
        <p:spPr>
          <a:xfrm>
            <a:off x="3333000" y="3627400"/>
            <a:ext cx="1239000" cy="132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2" name="Google Shape;132;p18"/>
          <p:cNvCxnSpPr>
            <a:stCxn id="124" idx="3"/>
            <a:endCxn id="129" idx="1"/>
          </p:cNvCxnSpPr>
          <p:nvPr/>
        </p:nvCxnSpPr>
        <p:spPr>
          <a:xfrm>
            <a:off x="2173237" y="1381388"/>
            <a:ext cx="455100" cy="66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" name="Google Shape;133;p18"/>
          <p:cNvCxnSpPr>
            <a:stCxn id="123" idx="3"/>
            <a:endCxn id="129" idx="1"/>
          </p:cNvCxnSpPr>
          <p:nvPr/>
        </p:nvCxnSpPr>
        <p:spPr>
          <a:xfrm flipH="1" rot="10800000">
            <a:off x="2161675" y="2042938"/>
            <a:ext cx="466800" cy="73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4" name="Google Shape;134;p18"/>
          <p:cNvCxnSpPr>
            <a:stCxn id="125" idx="3"/>
            <a:endCxn id="130" idx="1"/>
          </p:cNvCxnSpPr>
          <p:nvPr/>
        </p:nvCxnSpPr>
        <p:spPr>
          <a:xfrm>
            <a:off x="6272775" y="1417190"/>
            <a:ext cx="1215900" cy="131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5" name="Google Shape;135;p18"/>
          <p:cNvCxnSpPr>
            <a:stCxn id="127" idx="3"/>
            <a:endCxn id="128" idx="1"/>
          </p:cNvCxnSpPr>
          <p:nvPr/>
        </p:nvCxnSpPr>
        <p:spPr>
          <a:xfrm flipH="1" rot="10800000">
            <a:off x="6229425" y="1417188"/>
            <a:ext cx="1233900" cy="131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" name="Google Shape;136;p18"/>
          <p:cNvCxnSpPr>
            <a:stCxn id="125" idx="3"/>
            <a:endCxn id="128" idx="1"/>
          </p:cNvCxnSpPr>
          <p:nvPr/>
        </p:nvCxnSpPr>
        <p:spPr>
          <a:xfrm>
            <a:off x="6272775" y="1417190"/>
            <a:ext cx="119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" name="Google Shape;137;p18"/>
          <p:cNvCxnSpPr>
            <a:stCxn id="127" idx="3"/>
            <a:endCxn id="130" idx="1"/>
          </p:cNvCxnSpPr>
          <p:nvPr/>
        </p:nvCxnSpPr>
        <p:spPr>
          <a:xfrm>
            <a:off x="6229425" y="2733588"/>
            <a:ext cx="125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8" name="Google Shape;138;p18"/>
          <p:cNvCxnSpPr>
            <a:stCxn id="126" idx="3"/>
            <a:endCxn id="131" idx="1"/>
          </p:cNvCxnSpPr>
          <p:nvPr/>
        </p:nvCxnSpPr>
        <p:spPr>
          <a:xfrm>
            <a:off x="2919924" y="4288909"/>
            <a:ext cx="413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9" name="Google Shape;139;p18"/>
          <p:cNvSpPr txBox="1"/>
          <p:nvPr>
            <p:ph type="title"/>
          </p:nvPr>
        </p:nvSpPr>
        <p:spPr>
          <a:xfrm>
            <a:off x="82400" y="16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Rebound archetypes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13">
            <a:alphaModFix/>
          </a:blip>
          <a:srcRect b="32981" l="3050" r="5071" t="1800"/>
          <a:stretch/>
        </p:blipFill>
        <p:spPr>
          <a:xfrm>
            <a:off x="7093700" y="3647450"/>
            <a:ext cx="1138500" cy="145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14">
            <a:alphaModFix/>
          </a:blip>
          <a:srcRect b="47258" l="4031" r="5380" t="2391"/>
          <a:stretch/>
        </p:blipFill>
        <p:spPr>
          <a:xfrm>
            <a:off x="5562575" y="3753050"/>
            <a:ext cx="1224900" cy="124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Identification des effets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1113850" y="1361575"/>
            <a:ext cx="2301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Effets directs</a:t>
            </a:r>
            <a:endParaRPr b="1"/>
          </a:p>
        </p:txBody>
      </p:sp>
      <p:sp>
        <p:nvSpPr>
          <p:cNvPr id="148" name="Google Shape;148;p19"/>
          <p:cNvSpPr txBox="1"/>
          <p:nvPr/>
        </p:nvSpPr>
        <p:spPr>
          <a:xfrm>
            <a:off x="1113850" y="1983750"/>
            <a:ext cx="2301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⚡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Déploiement local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⚡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Développement de l’application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⚡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Hardware utilisé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EB Garamond"/>
              <a:buChar char="⚡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Utilisation de la solution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725850" y="1361575"/>
            <a:ext cx="2301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Effets indirects</a:t>
            </a:r>
            <a:endParaRPr b="1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6541950" y="1361575"/>
            <a:ext cx="2301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Effets rebond</a:t>
            </a:r>
            <a:endParaRPr b="1"/>
          </a:p>
        </p:txBody>
      </p:sp>
      <p:sp>
        <p:nvSpPr>
          <p:cNvPr id="151" name="Google Shape;151;p19"/>
          <p:cNvSpPr txBox="1"/>
          <p:nvPr/>
        </p:nvSpPr>
        <p:spPr>
          <a:xfrm>
            <a:off x="3540450" y="1983750"/>
            <a:ext cx="26727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b="1"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Conditions d’apprentissage </a:t>
            </a:r>
            <a:r>
              <a:rPr i="1"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(disponibilité, autonomie, temps, etc.)</a:t>
            </a:r>
            <a:endParaRPr i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Temps d’écran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Communication sociale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EB Garamond"/>
              <a:buChar char="🌱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Environnement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6541950" y="1983750"/>
            <a:ext cx="23019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⚡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Consommation énergétique globale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Méthodes d’éducation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Accessibilité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Dépendance à la technologie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EB Garamond"/>
              <a:buChar char="👥"/>
            </a:pPr>
            <a:r>
              <a:rPr lang="fr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Psychologie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1574650" y="1336375"/>
            <a:ext cx="1380300" cy="484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4044150" y="1348975"/>
            <a:ext cx="1665300" cy="484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A3E8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6931100" y="1336375"/>
            <a:ext cx="1505400" cy="484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3B4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10055"/>
      </a:dk1>
      <a:lt1>
        <a:srgbClr val="FFFFFF"/>
      </a:lt1>
      <a:dk2>
        <a:srgbClr val="594069"/>
      </a:dk2>
      <a:lt2>
        <a:srgbClr val="AB8DC0"/>
      </a:lt2>
      <a:accent1>
        <a:srgbClr val="EBA0AC"/>
      </a:accent1>
      <a:accent2>
        <a:srgbClr val="8AADF4"/>
      </a:accent2>
      <a:accent3>
        <a:srgbClr val="CAD3F5"/>
      </a:accent3>
      <a:accent4>
        <a:srgbClr val="CAD3F5"/>
      </a:accent4>
      <a:accent5>
        <a:srgbClr val="0097A7"/>
      </a:accent5>
      <a:accent6>
        <a:srgbClr val="EEFF41"/>
      </a:accent6>
      <a:hlink>
        <a:srgbClr val="8AAD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